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62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B7199-CC00-4D38-8B48-F8A53911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Thursday, January 8, 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34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33FC-38A1-463C-BF3D-0D99784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076A-A004-4560-A43B-028624E2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56" y="1956816"/>
            <a:ext cx="11301984" cy="3995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BA60-9309-4F2A-9FA9-305C4AF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3CF612A-4CB0-4F57-9A87-F049CECB184D}" type="datetime2">
              <a:rPr lang="en-US" smtClean="0"/>
              <a:t>Thursday, January 8,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F451-928F-4E55-8A76-111D0E21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C161-BA80-4E93-AEB1-B61E38C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11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4E3E-5EFE-4FCB-86A2-5E20CC652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2136" y="448056"/>
            <a:ext cx="1581912" cy="5504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005E-2E0C-4200-BF29-1135A35E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912" y="438912"/>
            <a:ext cx="9436608" cy="55046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BBED-3B21-4271-BC0F-BBA258B5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F397F40-C8F7-4897-A6B8-241042F913A9}" type="datetime2">
              <a:rPr lang="en-US" smtClean="0"/>
              <a:t>Thursday, January 8,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CED5-56F3-4943-8143-918F7A86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7180-7248-4741-8E3B-9AAFB41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55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685-BDD9-488F-B082-33592E0F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B5FF-7FB5-4B8A-BF1C-48765D40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 wrap="squar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A03860-F8F0-4186-B5D0-72C935B2C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B9D802-9E36-42DA-B6CA-6C937CBE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27B5A7-BF66-4C50-9DAD-A24070310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Thursday, January 8, 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196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B8D-DB20-44D1-84BC-F766859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48056"/>
            <a:ext cx="11311128" cy="3401568"/>
          </a:xfr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298-618E-4642-8F2B-8DD253ED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ECD5-2EEA-457B-9C93-36F8AF36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10EDCA73-0A86-4195-A787-75037827079D}" type="datetime2">
              <a:rPr lang="en-US" smtClean="0"/>
              <a:t>Thursday, January 8,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15D4-F172-4025-9290-C8F5D41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CD73-9984-4E1D-BD74-37115C1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FAD47-5E44-4EE5-A422-A77593F8F3A3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110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4E41-AB27-418C-AA9E-8F863DD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E10A-E18D-4122-A71B-0A22F695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1735200"/>
            <a:ext cx="5431536" cy="4214750"/>
          </a:xfrm>
        </p:spPr>
        <p:txBody>
          <a:bodyPr/>
          <a:lstStyle>
            <a:lvl1pPr marL="450000">
              <a:defRPr/>
            </a:lvl1pPr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25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B980D-2720-431B-88C8-4D837023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5200"/>
            <a:ext cx="5431536" cy="4214750"/>
          </a:xfrm>
        </p:spPr>
        <p:txBody>
          <a:bodyPr/>
          <a:lstStyle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43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B211-F6F7-4C53-B25F-F1EBF7A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3C75374-B296-498E-A935-80631EA9020D}" type="datetime2">
              <a:rPr lang="en-US" smtClean="0"/>
              <a:t>Thursday, January 8, 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830D-482E-415E-B855-D561B94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FB2AC-9F49-4D35-8C5E-ECECC6B1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10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5D59-DC0A-4295-8714-902B54B9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114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A33E2-E7AE-4E37-9DF1-69697E45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E79D5-E651-4B82-AFAA-DE6E16AC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1196-F771-42C3-A726-A4ECF561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6BA18-D373-4B5F-B812-5D5E4C23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D0EB-9F99-4C95-ADA6-AC6B493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B098B728-214A-4ABC-8432-5B3A5A66A987}" type="datetime2">
              <a:rPr lang="en-US" smtClean="0"/>
              <a:t>Thursday, January 8, 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69A9-1E48-4683-8873-D888C39E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E419C-3010-4562-BA4B-ECBC2DB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6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8066-A255-4886-A4B0-2AC829A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5559552"/>
          </a:xfrm>
        </p:spPr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8D80A-6560-46E3-AF30-9CEC54EA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015F02D0-6806-43AF-9888-2359BF40C204}" type="datetime2">
              <a:rPr lang="en-US" smtClean="0"/>
              <a:t>Thursday, January 8, 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673C2-FB1E-46F5-8CFB-93B9DB8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2120-410F-4382-81AB-37F161F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4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02222-E41B-48E7-BF06-5C5509D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EE14D2D-B1AF-4197-82D6-FC1F8BD05681}" type="datetime2">
              <a:rPr lang="en-US" smtClean="0"/>
              <a:t>Thursday, January 8, 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636E3-B721-46E8-882F-C123530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1178-3E0E-449A-B799-009C04C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30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392-4FF4-4922-A14E-8AA23A9B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38E-5055-4C9B-9A3B-A7B3A48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393192"/>
            <a:ext cx="7379208" cy="555955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EC2DB-2ED3-408C-BFF2-F413C9D8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3550"/>
            <a:ext cx="3447288" cy="421919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4FDF-3000-4B2C-AC88-8CE34D6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98771CEB-9838-4245-91B8-EFBAFE2D8B44}" type="datetime2">
              <a:rPr lang="en-US" smtClean="0"/>
              <a:t>Thursday, January 8, 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7F4-5B8C-49BD-9BDA-FCBD13E2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BC00-0803-4A53-8657-91CE0DB8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17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A98-C272-40D9-B75A-77A3D58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50DAC-9AC3-4A9A-91B7-6C95E4362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0832" y="441324"/>
            <a:ext cx="7373112" cy="55114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21B04-C243-49A9-B5D3-483379290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5200"/>
            <a:ext cx="3447288" cy="4214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949C-DD35-44F6-B45A-35134D7E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1D3F6BF-A585-41F8-88DF-7E5D069F892A}" type="datetime2">
              <a:rPr lang="en-US" smtClean="0"/>
              <a:t>Thursday, January 8, 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0102-4B8E-4FEC-9BB7-97FDC1EA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93AF-08A9-4388-A9B8-174D5395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94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Thursday, January 8, 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800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40000"/>
        </a:lnSpc>
        <a:spcBef>
          <a:spcPts val="10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66D190-8B99-A578-AEF1-2455C1EEE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5" y="655200"/>
            <a:ext cx="5432045" cy="1969200"/>
          </a:xfrm>
        </p:spPr>
        <p:txBody>
          <a:bodyPr anchor="b">
            <a:normAutofit/>
          </a:bodyPr>
          <a:lstStyle/>
          <a:p>
            <a:r>
              <a:rPr lang="pt-BR" dirty="0"/>
              <a:t>Unity RA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BED46B-B4AF-0B38-54F7-46EB6810B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5" y="2624400"/>
            <a:ext cx="5432045" cy="3326456"/>
          </a:xfrm>
        </p:spPr>
        <p:txBody>
          <a:bodyPr>
            <a:normAutofit/>
          </a:bodyPr>
          <a:lstStyle/>
          <a:p>
            <a:r>
              <a:rPr lang="pt-BR" sz="6400"/>
              <a:t>Portal</a:t>
            </a:r>
            <a:endParaRPr lang="pt-BR" sz="6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5432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F28F4E6-2AE4-ACB1-4C92-63808E86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51" r="24004" b="2"/>
          <a:stretch>
            <a:fillRect/>
          </a:stretch>
        </p:blipFill>
        <p:spPr>
          <a:xfrm>
            <a:off x="6311900" y="10"/>
            <a:ext cx="58801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57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08F8D6-CC4F-B4D7-3762-CA9CFC3ED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Layer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7281DE-5E15-D951-37D9-75FD1851C4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 Insira “</a:t>
            </a:r>
            <a:r>
              <a:rPr lang="pt-BR" dirty="0" err="1"/>
              <a:t>PortalWindow</a:t>
            </a:r>
            <a:r>
              <a:rPr lang="pt-BR" dirty="0"/>
              <a:t>” para </a:t>
            </a:r>
            <a:r>
              <a:rPr lang="pt-BR" b="1" dirty="0"/>
              <a:t>a Camada de Usuário 6</a:t>
            </a:r>
            <a:r>
              <a:rPr lang="pt-BR" dirty="0"/>
              <a:t> e “</a:t>
            </a:r>
            <a:r>
              <a:rPr lang="pt-BR" dirty="0" err="1"/>
              <a:t>PortalContents</a:t>
            </a:r>
            <a:r>
              <a:rPr lang="pt-BR" dirty="0"/>
              <a:t>” para </a:t>
            </a:r>
            <a:r>
              <a:rPr lang="pt-BR" b="1" dirty="0"/>
              <a:t>a Camada de Usuário 7.</a:t>
            </a:r>
            <a:r>
              <a:rPr lang="pt-BR" dirty="0"/>
              <a:t> Embora a Camada 3 esteja disponível, é mais simples manter essas camadas lado a lado nas camadas 6 e 7.</a:t>
            </a:r>
          </a:p>
          <a:p>
            <a:r>
              <a:rPr lang="pt-BR" b="1" dirty="0"/>
              <a:t>Observação:</a:t>
            </a:r>
            <a:r>
              <a:rPr lang="pt-BR" dirty="0"/>
              <a:t> É importante que você insira “</a:t>
            </a:r>
            <a:r>
              <a:rPr lang="pt-BR" dirty="0" err="1"/>
              <a:t>PortalContents</a:t>
            </a:r>
            <a:r>
              <a:rPr lang="pt-BR" dirty="0"/>
              <a:t>” em um número de camada superior a “</a:t>
            </a:r>
            <a:r>
              <a:rPr lang="pt-BR" dirty="0" err="1"/>
              <a:t>PortalWindow</a:t>
            </a:r>
            <a:r>
              <a:rPr lang="pt-BR" dirty="0"/>
              <a:t>”. Posteriormente, você filtrará o que o aplicativo renderiza com base em qual número de camada é mais alto.</a:t>
            </a:r>
          </a:p>
          <a:p>
            <a:endParaRPr lang="pt-BR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B5BBAB00-0639-DDD1-C96D-4FB43BE52B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235C499A-2423-1348-89F9-AF4FC6C071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67230" y="1735138"/>
            <a:ext cx="5315415" cy="42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9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2A02A8A-4F74-55A8-4641-7DC53342D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41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6262BDF-5216-A617-6650-F1785D0E4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8258"/>
          </a:xfr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pt-BR" dirty="0"/>
              <a:t>Adicionando </a:t>
            </a:r>
            <a:r>
              <a:rPr lang="pt-BR" dirty="0" err="1"/>
              <a:t>Layers</a:t>
            </a:r>
            <a:r>
              <a:rPr lang="pt-BR" dirty="0"/>
              <a:t> na </a:t>
            </a:r>
            <a:r>
              <a:rPr lang="pt-BR" dirty="0" err="1"/>
              <a:t>Window</a:t>
            </a:r>
            <a:endParaRPr lang="pt-BR" dirty="0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19CDEF06-3015-E515-E3BA-1474A6141BF5}"/>
              </a:ext>
            </a:extLst>
          </p:cNvPr>
          <p:cNvSpPr/>
          <p:nvPr/>
        </p:nvSpPr>
        <p:spPr>
          <a:xfrm>
            <a:off x="9704439" y="1966916"/>
            <a:ext cx="570271" cy="521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72C5ADB9-63C2-B948-547D-64ECB9D8AE1A}"/>
              </a:ext>
            </a:extLst>
          </p:cNvPr>
          <p:cNvSpPr/>
          <p:nvPr/>
        </p:nvSpPr>
        <p:spPr>
          <a:xfrm rot="13780662">
            <a:off x="997975" y="1706361"/>
            <a:ext cx="570271" cy="521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90C5CF36-D885-F9B1-19BE-68A002F4073D}"/>
              </a:ext>
            </a:extLst>
          </p:cNvPr>
          <p:cNvSpPr/>
          <p:nvPr/>
        </p:nvSpPr>
        <p:spPr>
          <a:xfrm rot="13780662">
            <a:off x="6430296" y="5370369"/>
            <a:ext cx="570271" cy="521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0060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69765-D5FC-8633-2DDE-707A5A5D7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948FDC7-C0C2-B4C1-1853-908A4BBA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77"/>
            <a:ext cx="12192000" cy="646844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79B1BC5-2B2D-751F-3D86-C650ED6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664"/>
            <a:ext cx="12192000" cy="771988"/>
          </a:xfr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pt-BR" dirty="0">
                <a:highlight>
                  <a:srgbClr val="000000"/>
                </a:highlight>
              </a:rPr>
              <a:t>Adicionando </a:t>
            </a:r>
            <a:r>
              <a:rPr lang="pt-BR" dirty="0" err="1">
                <a:highlight>
                  <a:srgbClr val="000000"/>
                </a:highlight>
              </a:rPr>
              <a:t>Layers</a:t>
            </a:r>
            <a:r>
              <a:rPr lang="pt-BR" dirty="0">
                <a:highlight>
                  <a:srgbClr val="000000"/>
                </a:highlight>
              </a:rPr>
              <a:t> no nosso Mundo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DA7B0CF0-84EF-E420-E167-678D09D7CEA9}"/>
              </a:ext>
            </a:extLst>
          </p:cNvPr>
          <p:cNvSpPr/>
          <p:nvPr/>
        </p:nvSpPr>
        <p:spPr>
          <a:xfrm>
            <a:off x="10166555" y="2251587"/>
            <a:ext cx="570271" cy="521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3F5F39C1-B038-8D62-BF5F-C1D7A89E7B1C}"/>
              </a:ext>
            </a:extLst>
          </p:cNvPr>
          <p:cNvSpPr/>
          <p:nvPr/>
        </p:nvSpPr>
        <p:spPr>
          <a:xfrm rot="13780662">
            <a:off x="997975" y="1865593"/>
            <a:ext cx="570271" cy="521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7557FD7A-32D8-5079-D989-6923F2908DD1}"/>
              </a:ext>
            </a:extLst>
          </p:cNvPr>
          <p:cNvSpPr/>
          <p:nvPr/>
        </p:nvSpPr>
        <p:spPr>
          <a:xfrm rot="13780662">
            <a:off x="6479457" y="5439195"/>
            <a:ext cx="570271" cy="521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0835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26531-5BE7-4CE9-F73E-7CD7A232B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Shader</a:t>
            </a:r>
            <a:endParaRPr lang="pt-BR" dirty="0"/>
          </a:p>
        </p:txBody>
      </p:sp>
      <p:pic>
        <p:nvPicPr>
          <p:cNvPr id="5" name="Imagem 4" descr="Gummy Monsters Pensativo">
            <a:extLst>
              <a:ext uri="{FF2B5EF4-FFF2-40B4-BE49-F238E27FC236}">
                <a16:creationId xmlns:a16="http://schemas.microsoft.com/office/drawing/2014/main" id="{1005687B-8B13-04D5-322C-921CBE4E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20" y="2540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47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1E247-7A4E-F96D-B422-820EDF0D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Aplique um </a:t>
            </a:r>
            <a:r>
              <a:rPr lang="pt-BR" dirty="0" err="1"/>
              <a:t>shader</a:t>
            </a:r>
            <a:r>
              <a:rPr lang="pt-BR" dirty="0"/>
              <a:t> personalizado à janela do portal.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583C2F-449E-BF62-6831-DC7D0DB62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1"/>
            <a:ext cx="11293200" cy="3279252"/>
          </a:xfrm>
        </p:spPr>
        <p:txBody>
          <a:bodyPr/>
          <a:lstStyle/>
          <a:p>
            <a:r>
              <a:rPr lang="pt-BR" dirty="0"/>
              <a:t>Os </a:t>
            </a:r>
            <a:r>
              <a:rPr lang="pt-BR" dirty="0" err="1"/>
              <a:t>shaders</a:t>
            </a:r>
            <a:r>
              <a:rPr lang="pt-BR" dirty="0"/>
              <a:t> realizam cálculos que determinam como os materiais aparecem na tela. O mesmo material pode parecer muito diferente dependendo do tipo de </a:t>
            </a:r>
            <a:r>
              <a:rPr lang="pt-BR" dirty="0" err="1"/>
              <a:t>shader</a:t>
            </a:r>
            <a:r>
              <a:rPr lang="pt-BR" dirty="0"/>
              <a:t> aplicado a ele.</a:t>
            </a:r>
          </a:p>
          <a:p>
            <a:r>
              <a:rPr lang="pt-BR" dirty="0"/>
              <a:t>Por exemplo, observe o mesmo material de tijolo abaixo, mas com três </a:t>
            </a:r>
            <a:r>
              <a:rPr lang="pt-BR" dirty="0" err="1"/>
              <a:t>shaders</a:t>
            </a:r>
            <a:r>
              <a:rPr lang="pt-BR" dirty="0"/>
              <a:t> diferentes aplicados.</a:t>
            </a:r>
          </a:p>
          <a:p>
            <a:r>
              <a:rPr lang="pt-BR" dirty="0"/>
              <a:t>Você precisa usar um </a:t>
            </a:r>
            <a:r>
              <a:rPr lang="pt-BR" dirty="0" err="1"/>
              <a:t>shader</a:t>
            </a:r>
            <a:r>
              <a:rPr lang="pt-BR" dirty="0"/>
              <a:t> personalizado para que a janela do portal exiba objetos em uma camada, mas não em outra. Esse </a:t>
            </a:r>
            <a:r>
              <a:rPr lang="pt-BR" dirty="0" err="1"/>
              <a:t>shader</a:t>
            </a:r>
            <a:r>
              <a:rPr lang="pt-BR" dirty="0"/>
              <a:t> se comportará como um </a:t>
            </a:r>
            <a:r>
              <a:rPr lang="pt-BR" dirty="0" err="1"/>
              <a:t>shader</a:t>
            </a:r>
            <a:r>
              <a:rPr lang="pt-BR" dirty="0"/>
              <a:t> normal, mas com uma diferença importante: a propriedade </a:t>
            </a:r>
            <a:r>
              <a:rPr lang="pt-BR" dirty="0" err="1"/>
              <a:t>ZWrite</a:t>
            </a:r>
            <a:r>
              <a:rPr lang="pt-BR" dirty="0"/>
              <a:t> estará desabilitada.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394790-EEDC-38F9-64AB-B01403252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640" y="4776912"/>
            <a:ext cx="5801360" cy="208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059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192E4E9A-E992-419C-B03A-5686FEC1D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DE45A2-2530-3055-7C94-D3444F59A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0532" cy="986400"/>
          </a:xfrm>
        </p:spPr>
        <p:txBody>
          <a:bodyPr anchor="b">
            <a:normAutofit/>
          </a:bodyPr>
          <a:lstStyle/>
          <a:p>
            <a:r>
              <a:rPr lang="pt-BR" sz="6400"/>
              <a:t>Configurando Shader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7B903F82-6D20-A882-3263-5D853BAC08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03"/>
          <a:stretch>
            <a:fillRect/>
          </a:stretch>
        </p:blipFill>
        <p:spPr>
          <a:xfrm>
            <a:off x="448056" y="1764000"/>
            <a:ext cx="7374789" cy="389160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3A3042-B059-76F8-1DAB-63646643A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588" y="1944000"/>
            <a:ext cx="3490212" cy="400680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pt-BR" sz="1400"/>
              <a:t>1. Com o seu </a:t>
            </a:r>
            <a:r>
              <a:rPr lang="pt-BR" sz="1400" err="1"/>
              <a:t>prefab</a:t>
            </a:r>
            <a:r>
              <a:rPr lang="pt-BR" sz="1400"/>
              <a:t> de portal ainda aberto na janela </a:t>
            </a:r>
            <a:r>
              <a:rPr lang="pt-BR" sz="1400" err="1"/>
              <a:t>Hierarchy</a:t>
            </a:r>
            <a:r>
              <a:rPr lang="pt-BR" sz="1400"/>
              <a:t> , expanda o </a:t>
            </a:r>
            <a:r>
              <a:rPr lang="pt-BR" sz="1400" err="1"/>
              <a:t>GameObject</a:t>
            </a:r>
            <a:r>
              <a:rPr lang="pt-BR" sz="1400"/>
              <a:t> </a:t>
            </a:r>
            <a:r>
              <a:rPr lang="pt-BR" sz="1400" err="1"/>
              <a:t>Window</a:t>
            </a:r>
            <a:r>
              <a:rPr lang="pt-BR" sz="1400"/>
              <a:t> e selecione o </a:t>
            </a:r>
            <a:r>
              <a:rPr lang="pt-BR" sz="1400" err="1"/>
              <a:t>GameObject</a:t>
            </a:r>
            <a:r>
              <a:rPr lang="pt-BR" sz="1400"/>
              <a:t> Glass .</a:t>
            </a:r>
          </a:p>
          <a:p>
            <a:pPr>
              <a:lnSpc>
                <a:spcPct val="130000"/>
              </a:lnSpc>
            </a:pPr>
            <a:endParaRPr lang="pt-BR" sz="1400"/>
          </a:p>
          <a:p>
            <a:pPr>
              <a:lnSpc>
                <a:spcPct val="130000"/>
              </a:lnSpc>
            </a:pPr>
            <a:r>
              <a:rPr lang="pt-BR" sz="1400"/>
              <a:t>2. Na janela Inspector , localize o componente </a:t>
            </a:r>
            <a:r>
              <a:rPr lang="pt-BR" sz="1400" err="1"/>
              <a:t>Mesh</a:t>
            </a:r>
            <a:r>
              <a:rPr lang="pt-BR" sz="1400"/>
              <a:t> </a:t>
            </a:r>
            <a:r>
              <a:rPr lang="pt-BR" sz="1400" err="1"/>
              <a:t>Renderer</a:t>
            </a:r>
            <a:r>
              <a:rPr lang="pt-BR" sz="1400"/>
              <a:t>.</a:t>
            </a:r>
          </a:p>
          <a:p>
            <a:pPr>
              <a:lnSpc>
                <a:spcPct val="130000"/>
              </a:lnSpc>
            </a:pPr>
            <a:endParaRPr lang="pt-BR" sz="1400"/>
          </a:p>
          <a:p>
            <a:pPr>
              <a:lnSpc>
                <a:spcPct val="130000"/>
              </a:lnSpc>
            </a:pPr>
            <a:r>
              <a:rPr lang="pt-BR" sz="1400"/>
              <a:t>3. Na seção Materiais , clique duas vezes no material </a:t>
            </a:r>
            <a:r>
              <a:rPr lang="pt-BR" sz="1400" err="1"/>
              <a:t>PortalWindow</a:t>
            </a:r>
            <a:r>
              <a:rPr lang="pt-BR" sz="1400"/>
              <a:t> para abri-lo na janela do Inspetor</a:t>
            </a:r>
          </a:p>
        </p:txBody>
      </p:sp>
    </p:spTree>
    <p:extLst>
      <p:ext uri="{BB962C8B-B14F-4D97-AF65-F5344CB8AC3E}">
        <p14:creationId xmlns:p14="http://schemas.microsoft.com/office/powerpoint/2010/main" val="2680818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53ED6B-7705-6639-0CD0-98235A92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Atribua um ativo URP personalizado.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5F9F82-2F0C-E64A-4DF6-B890B9BDE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596460" cy="3783013"/>
          </a:xfrm>
        </p:spPr>
        <p:txBody>
          <a:bodyPr/>
          <a:lstStyle/>
          <a:p>
            <a:r>
              <a:rPr lang="pt-BR" dirty="0"/>
              <a:t>Este projeto foi desenvolvido com o Universal Render Pipeline (URP), um sistema de renderização altamente personalizável usado para obter gráficos otimizados e de alta qualidade em um projeto Unity. Ao usar o URP, você também pode adicionar Recursos de Renderização (</a:t>
            </a:r>
            <a:r>
              <a:rPr lang="pt-BR" dirty="0" err="1"/>
              <a:t>Renderer</a:t>
            </a:r>
            <a:r>
              <a:rPr lang="pt-BR" dirty="0"/>
              <a:t> Features ), que controlam a renderização de objetos com base em sua camada. Para economizar seu tempo, fornecemos um recurso URP </a:t>
            </a:r>
            <a:r>
              <a:rPr lang="pt-BR" dirty="0" err="1"/>
              <a:t>pré</a:t>
            </a:r>
            <a:r>
              <a:rPr lang="pt-BR" dirty="0"/>
              <a:t>-configurado que já inclui esses Recursos de Renderização — você aprenderá como configurá-los mais adiante.</a:t>
            </a:r>
          </a:p>
          <a:p>
            <a:endParaRPr lang="pt-BR" dirty="0"/>
          </a:p>
          <a:p>
            <a:r>
              <a:rPr lang="pt-BR" dirty="0"/>
              <a:t>Siga estas instruções para atribuir o recurso URP personalizado nas suas configurações gráficas:</a:t>
            </a:r>
          </a:p>
        </p:txBody>
      </p:sp>
    </p:spTree>
    <p:extLst>
      <p:ext uri="{BB962C8B-B14F-4D97-AF65-F5344CB8AC3E}">
        <p14:creationId xmlns:p14="http://schemas.microsoft.com/office/powerpoint/2010/main" val="1481116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27A0CFC1-CF38-387F-8939-48CD94455A87}"/>
              </a:ext>
            </a:extLst>
          </p:cNvPr>
          <p:cNvSpPr txBox="1"/>
          <p:nvPr/>
        </p:nvSpPr>
        <p:spPr>
          <a:xfrm>
            <a:off x="167149" y="282196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1. No menu principal, selecione Editar &gt; Configurações do projeto . No painel esquerdo, selecione Gráficos .</a:t>
            </a:r>
          </a:p>
          <a:p>
            <a:endParaRPr lang="pt-BR" dirty="0"/>
          </a:p>
          <a:p>
            <a:r>
              <a:rPr lang="pt-BR" dirty="0"/>
              <a:t>2. Nas Configurações do Pipeline de Renderização </a:t>
            </a:r>
            <a:r>
              <a:rPr lang="pt-BR" dirty="0" err="1"/>
              <a:t>Scriptável</a:t>
            </a:r>
            <a:r>
              <a:rPr lang="pt-BR" dirty="0"/>
              <a:t>, use o seletor de objetos ( ⊙ ) para selecionar o recurso </a:t>
            </a:r>
            <a:r>
              <a:rPr lang="pt-BR" dirty="0" err="1"/>
              <a:t>URP_Portal</a:t>
            </a:r>
            <a:r>
              <a:rPr lang="pt-BR" dirty="0"/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AA8C556-C19D-C7B0-56FD-AE7DBA0E4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0645"/>
            <a:ext cx="12192000" cy="386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41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CACD832-67AF-4466-ABC2-AFD3FE7F1D96}"/>
              </a:ext>
            </a:extLst>
          </p:cNvPr>
          <p:cNvSpPr txBox="1"/>
          <p:nvPr/>
        </p:nvSpPr>
        <p:spPr>
          <a:xfrm>
            <a:off x="-1" y="89533"/>
            <a:ext cx="988141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3. Uma janela pode aparecer avisando que a alteração do pipeline de renderização pode levar um tempo considerável — selecione Continuar .</a:t>
            </a:r>
          </a:p>
          <a:p>
            <a:endParaRPr lang="pt-BR" dirty="0"/>
          </a:p>
          <a:p>
            <a:r>
              <a:rPr lang="pt-BR" dirty="0"/>
              <a:t>Além de alterar o recurso URP nas configurações principais de Gráficos , você também precisa fazê-lo nas configurações de Qualidade . As configurações de Qualidade permitem selecionar recursos URP específicos para diferentes níveis de qualidade, incluindo a atribuição de um nível de qualidade padrão para cada plataforma.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840C95-1C59-5DA9-AB0F-2A05C7DAC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51760"/>
            <a:ext cx="12192000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676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25E3CE34-E787-F637-D75D-0D8C6D5CC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92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3E905E4-EF0C-4890-85FA-2CF6EEF55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F19FDA-738F-80E3-7511-614F124C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52432" cy="860400"/>
          </a:xfrm>
        </p:spPr>
        <p:txBody>
          <a:bodyPr anchor="b">
            <a:normAutofit/>
          </a:bodyPr>
          <a:lstStyle/>
          <a:p>
            <a:r>
              <a:rPr lang="pt-BR" dirty="0"/>
              <a:t>Vinculando Portal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3454116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1D4953-E78F-501E-0E74-0651ED9E7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5" y="1944000"/>
            <a:ext cx="3919157" cy="400680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pt-BR" sz="1500" dirty="0"/>
              <a:t>Quando o usuário toca em um plano detectado no ambiente, um portal aparece nesse plano. Neste tutorial, você projetará todo o mundo digital que aparece dentro do portal. A janela do portal ainda não estará funcional — você poderá ver toda a cena, mesmo fora do portal. No entanto, esta é uma primeira oportunidade empolgante de ver o ambiente do seu mundo de portal aparecer nos planos. </a:t>
            </a:r>
          </a:p>
        </p:txBody>
      </p:sp>
      <p:pic>
        <p:nvPicPr>
          <p:cNvPr id="1026" name="Picture 2" descr="Test the frame rate of the portal world">
            <a:extLst>
              <a:ext uri="{FF2B5EF4-FFF2-40B4-BE49-F238E27FC236}">
                <a16:creationId xmlns:a16="http://schemas.microsoft.com/office/drawing/2014/main" id="{BAC1B922-4505-CE5A-2657-592163D85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8918" y="1798778"/>
            <a:ext cx="7381375" cy="415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496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3974A38-5970-DA72-8C07-4FACAB7F771F}"/>
              </a:ext>
            </a:extLst>
          </p:cNvPr>
          <p:cNvSpPr txBox="1"/>
          <p:nvPr/>
        </p:nvSpPr>
        <p:spPr>
          <a:xfrm>
            <a:off x="0" y="0"/>
            <a:ext cx="119658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Em seguida, você precisa configurar os Recursos de Renderização para que a camada </a:t>
            </a:r>
            <a:r>
              <a:rPr lang="pt-BR" dirty="0" err="1"/>
              <a:t>PortalContents</a:t>
            </a:r>
            <a:r>
              <a:rPr lang="pt-BR" dirty="0"/>
              <a:t> fique visível apenas através da camada </a:t>
            </a:r>
            <a:r>
              <a:rPr lang="pt-BR" dirty="0" err="1"/>
              <a:t>PortalWindow</a:t>
            </a:r>
            <a:r>
              <a:rPr lang="pt-BR" dirty="0"/>
              <a:t> .</a:t>
            </a:r>
          </a:p>
          <a:p>
            <a:endParaRPr lang="pt-BR" dirty="0"/>
          </a:p>
          <a:p>
            <a:r>
              <a:rPr lang="pt-BR" dirty="0"/>
              <a:t>Siga estas instruções para configurar seu projeto:</a:t>
            </a:r>
          </a:p>
          <a:p>
            <a:endParaRPr lang="pt-BR" dirty="0"/>
          </a:p>
          <a:p>
            <a:r>
              <a:rPr lang="pt-BR" dirty="0"/>
              <a:t>1. Abra o seu </a:t>
            </a:r>
            <a:r>
              <a:rPr lang="pt-BR" dirty="0" err="1"/>
              <a:t>prefab</a:t>
            </a:r>
            <a:r>
              <a:rPr lang="pt-BR" dirty="0"/>
              <a:t> do portal na vista de Cena .</a:t>
            </a:r>
          </a:p>
          <a:p>
            <a:endParaRPr lang="pt-BR" dirty="0"/>
          </a:p>
          <a:p>
            <a:r>
              <a:rPr lang="pt-BR" dirty="0"/>
              <a:t>2. Na janela Projeto , use a barra de pesquisa para localizar e selecionar o </a:t>
            </a:r>
            <a:r>
              <a:rPr lang="pt-BR" dirty="0" err="1"/>
              <a:t>URP_Portal</a:t>
            </a:r>
            <a:r>
              <a:rPr lang="pt-BR" dirty="0"/>
              <a:t> </a:t>
            </a:r>
            <a:r>
              <a:rPr lang="pt-BR" dirty="0" err="1"/>
              <a:t>Asset_Renderer</a:t>
            </a:r>
            <a:r>
              <a:rPr lang="pt-BR" dirty="0"/>
              <a:t> 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A5D0294-73E2-0EC6-5318-CF3B53FB9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52850"/>
            <a:ext cx="112395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823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B311B973-4959-A99C-4AD7-9E6D47BA8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DCDB1D46-06E5-DB77-9E71-71E556E3F0FD}"/>
              </a:ext>
            </a:extLst>
          </p:cNvPr>
          <p:cNvSpPr/>
          <p:nvPr/>
        </p:nvSpPr>
        <p:spPr>
          <a:xfrm>
            <a:off x="7589520" y="2204720"/>
            <a:ext cx="1117600" cy="10566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1F9BA67A-5CB2-BFCB-ABBC-D2BE1517C570}"/>
              </a:ext>
            </a:extLst>
          </p:cNvPr>
          <p:cNvSpPr/>
          <p:nvPr/>
        </p:nvSpPr>
        <p:spPr>
          <a:xfrm rot="1906492">
            <a:off x="8666152" y="1789471"/>
            <a:ext cx="251706" cy="2384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830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">
            <a:extLst>
              <a:ext uri="{FF2B5EF4-FFF2-40B4-BE49-F238E27FC236}">
                <a16:creationId xmlns:a16="http://schemas.microsoft.com/office/drawing/2014/main" id="{C748B96B-42C5-1C6A-3590-8322B887E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D06535CD-0E9B-37AA-4B4C-F02ADC1F2DA6}"/>
              </a:ext>
            </a:extLst>
          </p:cNvPr>
          <p:cNvSpPr/>
          <p:nvPr/>
        </p:nvSpPr>
        <p:spPr>
          <a:xfrm>
            <a:off x="7285703" y="4680155"/>
            <a:ext cx="766916" cy="6292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205CB4B4-2357-2DFF-5C1A-43742641BCE9}"/>
              </a:ext>
            </a:extLst>
          </p:cNvPr>
          <p:cNvSpPr/>
          <p:nvPr/>
        </p:nvSpPr>
        <p:spPr>
          <a:xfrm>
            <a:off x="7767483" y="3873910"/>
            <a:ext cx="285136" cy="3293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5629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9769FB1B-BB2F-92A5-4F58-6A6F0FD90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315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4F2C4D5F-3011-99BC-6B15-AF998E024825}"/>
              </a:ext>
            </a:extLst>
          </p:cNvPr>
          <p:cNvSpPr/>
          <p:nvPr/>
        </p:nvSpPr>
        <p:spPr>
          <a:xfrm>
            <a:off x="9104670" y="4866967"/>
            <a:ext cx="513651" cy="5879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C79E434F-50A4-53D3-D065-D11710510D39}"/>
              </a:ext>
            </a:extLst>
          </p:cNvPr>
          <p:cNvSpPr/>
          <p:nvPr/>
        </p:nvSpPr>
        <p:spPr>
          <a:xfrm>
            <a:off x="7595418" y="3888658"/>
            <a:ext cx="513651" cy="5879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0118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&#10;&#10;O conteúdo gerado por IA pode estar incorreto.">
            <a:extLst>
              <a:ext uri="{FF2B5EF4-FFF2-40B4-BE49-F238E27FC236}">
                <a16:creationId xmlns:a16="http://schemas.microsoft.com/office/drawing/2014/main" id="{E8D706DC-A5E6-8D59-578C-CF01EE999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21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3E905E4-EF0C-4890-85FA-2CF6EEF55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28B1E9-3B25-C541-3F88-A0687B2A4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52432" cy="860400"/>
          </a:xfrm>
        </p:spPr>
        <p:txBody>
          <a:bodyPr anchor="b">
            <a:normAutofit/>
          </a:bodyPr>
          <a:lstStyle/>
          <a:p>
            <a:r>
              <a:rPr lang="pt-BR" dirty="0"/>
              <a:t>Portal</a:t>
            </a:r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3454116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CD150E-9EF3-513A-ABD4-C64A9380D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4000"/>
            <a:ext cx="3452432" cy="400680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pt-BR" sz="1400"/>
              <a:t>1. Na janela Projeto , abra _</a:t>
            </a:r>
            <a:r>
              <a:rPr lang="pt-BR" sz="1400" err="1"/>
              <a:t>ARPortal</a:t>
            </a:r>
            <a:r>
              <a:rPr lang="pt-BR" sz="1400"/>
              <a:t> &gt; </a:t>
            </a:r>
            <a:r>
              <a:rPr lang="pt-BR" sz="1400" err="1"/>
              <a:t>Prefabs</a:t>
            </a:r>
            <a:r>
              <a:rPr lang="pt-BR" sz="1400"/>
              <a:t> &gt; Portais e, em seguida, clique duas vezes no portal que você está usando para abrir o </a:t>
            </a:r>
            <a:r>
              <a:rPr lang="pt-BR" sz="1400" err="1"/>
              <a:t>prefab</a:t>
            </a:r>
            <a:r>
              <a:rPr lang="pt-BR" sz="1400"/>
              <a:t> na visualização Cena .</a:t>
            </a:r>
          </a:p>
          <a:p>
            <a:pPr>
              <a:lnSpc>
                <a:spcPct val="130000"/>
              </a:lnSpc>
            </a:pPr>
            <a:endParaRPr lang="pt-BR" sz="1400"/>
          </a:p>
          <a:p>
            <a:pPr>
              <a:lnSpc>
                <a:spcPct val="130000"/>
              </a:lnSpc>
            </a:pPr>
            <a:r>
              <a:rPr lang="pt-BR" sz="1400"/>
              <a:t>2. Na janela Projeto , navegue até _</a:t>
            </a:r>
            <a:r>
              <a:rPr lang="pt-BR" sz="1400" err="1"/>
              <a:t>ARPortal</a:t>
            </a:r>
            <a:r>
              <a:rPr lang="pt-BR" sz="1400"/>
              <a:t> &gt; </a:t>
            </a:r>
            <a:r>
              <a:rPr lang="pt-BR" sz="1400" err="1"/>
              <a:t>Prefabs</a:t>
            </a:r>
            <a:r>
              <a:rPr lang="pt-BR" sz="1400"/>
              <a:t> &gt; </a:t>
            </a:r>
            <a:r>
              <a:rPr lang="pt-BR" sz="1400" err="1"/>
              <a:t>Levels</a:t>
            </a:r>
            <a:r>
              <a:rPr lang="pt-BR" sz="1400"/>
              <a:t> , clique e arraste o </a:t>
            </a:r>
            <a:r>
              <a:rPr lang="pt-BR" sz="1400" err="1"/>
              <a:t>prefab</a:t>
            </a:r>
            <a:r>
              <a:rPr lang="pt-BR" sz="1400"/>
              <a:t> [</a:t>
            </a:r>
            <a:r>
              <a:rPr lang="pt-BR" sz="1400" err="1"/>
              <a:t>Theme</a:t>
            </a:r>
            <a:r>
              <a:rPr lang="pt-BR" sz="1400"/>
              <a:t>]_</a:t>
            </a:r>
            <a:r>
              <a:rPr lang="pt-BR" sz="1400" err="1"/>
              <a:t>Level</a:t>
            </a:r>
            <a:r>
              <a:rPr lang="pt-BR" sz="1400"/>
              <a:t> para a janela </a:t>
            </a:r>
            <a:r>
              <a:rPr lang="pt-BR" sz="1400" err="1"/>
              <a:t>Hierarchy</a:t>
            </a:r>
            <a:r>
              <a:rPr lang="pt-BR" sz="1400"/>
              <a:t> como um </a:t>
            </a:r>
            <a:r>
              <a:rPr lang="pt-BR" sz="1400" err="1"/>
              <a:t>GameObject</a:t>
            </a:r>
            <a:r>
              <a:rPr lang="pt-BR" sz="1400"/>
              <a:t> filho do seu </a:t>
            </a:r>
            <a:r>
              <a:rPr lang="pt-BR" sz="1400" err="1"/>
              <a:t>prefab</a:t>
            </a:r>
            <a:r>
              <a:rPr lang="pt-BR" sz="1400"/>
              <a:t> de portal 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FDF732-E42A-426E-F940-F0B7B12A2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67213" y="1718498"/>
            <a:ext cx="7381375" cy="40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550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A51F1747-FE78-9350-BEDC-B4CFF25C00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33" b="-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4B995A6-4802-435A-B06E-300075505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311901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F3D2B4-B9AB-8C56-9757-A5CF0D503085}"/>
              </a:ext>
            </a:extLst>
          </p:cNvPr>
          <p:cNvSpPr txBox="1"/>
          <p:nvPr/>
        </p:nvSpPr>
        <p:spPr>
          <a:xfrm>
            <a:off x="448056" y="655200"/>
            <a:ext cx="5432044" cy="19692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i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Desative as partículas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i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Pensando no desempenho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54301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96D96B56-C78F-44BB-2152-B85FE48DAE2F}"/>
              </a:ext>
            </a:extLst>
          </p:cNvPr>
          <p:cNvSpPr/>
          <p:nvPr/>
        </p:nvSpPr>
        <p:spPr>
          <a:xfrm>
            <a:off x="8514080" y="762000"/>
            <a:ext cx="883920" cy="6240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6052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0C1FA80-299B-F10F-E891-01DAE3C75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" y="662400"/>
            <a:ext cx="11293200" cy="10008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4500"/>
              <a:t>Ajuste o que deseja ver pela janela “Portal”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7AE7DE0E-0232-5B64-67AC-E150A168EB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377" r="-2" b="38725"/>
          <a:stretch>
            <a:fillRect/>
          </a:stretch>
        </p:blipFill>
        <p:spPr>
          <a:xfrm>
            <a:off x="0" y="1663200"/>
            <a:ext cx="12192000" cy="5194800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77D9BC17-19B9-CC25-06D9-5F442EABE960}"/>
              </a:ext>
            </a:extLst>
          </p:cNvPr>
          <p:cNvSpPr/>
          <p:nvPr/>
        </p:nvSpPr>
        <p:spPr>
          <a:xfrm rot="16200000">
            <a:off x="529334" y="3078481"/>
            <a:ext cx="538480" cy="7010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731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7BF3B5C8-0101-DD2C-A00D-CFFBD53EB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12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8218E6-3B7E-1E9E-6C27-49E2381B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Limitando Visibilidade do Portal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17F73E-CCA4-D760-F92F-667C662AB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4949854" cy="1481328"/>
          </a:xfrm>
        </p:spPr>
        <p:txBody>
          <a:bodyPr>
            <a:normAutofit fontScale="62500" lnSpcReduction="20000"/>
          </a:bodyPr>
          <a:lstStyle/>
          <a:p>
            <a:r>
              <a:rPr lang="pt-BR" dirty="0"/>
              <a:t>Chegou a hora de dar o toque final ao seu trabalho: limitar a visibilidade do mundo dentro do portal para que ele só possa ser visualizado através da janela do portal. Isso aumentará drasticamente o impacto visual do seu aplicativo!</a:t>
            </a:r>
          </a:p>
        </p:txBody>
      </p:sp>
      <p:pic>
        <p:nvPicPr>
          <p:cNvPr id="3074" name="Picture 2" descr="Limit the visibility of the portal world">
            <a:extLst>
              <a:ext uri="{FF2B5EF4-FFF2-40B4-BE49-F238E27FC236}">
                <a16:creationId xmlns:a16="http://schemas.microsoft.com/office/drawing/2014/main" id="{89A97ED7-2691-47D5-15BE-3B429BF1B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978" y="3098800"/>
            <a:ext cx="6683022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96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4A90DF-994E-F849-B91E-617425FC5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Layers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44062C-1580-102A-D895-9E7D3BDB1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2325523"/>
          </a:xfrm>
        </p:spPr>
        <p:txBody>
          <a:bodyPr/>
          <a:lstStyle/>
          <a:p>
            <a:r>
              <a:rPr lang="pt-BR" dirty="0"/>
              <a:t>Para o aplicativo de portal, você criará uma camada para a janela do portal e outra camada para o conteúdo do portal (tudo o que estiver dentro do portal).</a:t>
            </a:r>
          </a:p>
          <a:p>
            <a:r>
              <a:rPr lang="pt-BR" dirty="0"/>
              <a:t>Siga estas instruções para criar as duas novas camadas:</a:t>
            </a:r>
          </a:p>
          <a:p>
            <a:r>
              <a:rPr lang="pt-BR" dirty="0"/>
              <a:t>1. Na barra de ferramentas, selecione o menu suspenso Camadas e, em seguida, selecione Editar camadas 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EB02B5-F1C1-5674-5FE0-AD21A804D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587" y="3969676"/>
            <a:ext cx="6892413" cy="292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67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B41D608-E410-BACA-1C20-9E6561FBB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71282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38FF23F2-15B0-B193-3D8B-E744A0977F53}"/>
              </a:ext>
            </a:extLst>
          </p:cNvPr>
          <p:cNvSpPr/>
          <p:nvPr/>
        </p:nvSpPr>
        <p:spPr>
          <a:xfrm rot="19108228">
            <a:off x="10294374" y="2330245"/>
            <a:ext cx="609600" cy="698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140670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ThinLines Color Schem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AC8"/>
      </a:accent1>
      <a:accent2>
        <a:srgbClr val="794DFF"/>
      </a:accent2>
      <a:accent3>
        <a:srgbClr val="00D17D"/>
      </a:accent3>
      <a:accent4>
        <a:srgbClr val="404040"/>
      </a:accent4>
      <a:accent5>
        <a:srgbClr val="FE5D21"/>
      </a:accent5>
      <a:accent6>
        <a:srgbClr val="B3B3B3"/>
      </a:accent6>
      <a:hlink>
        <a:srgbClr val="3E8FF1"/>
      </a:hlink>
      <a:folHlink>
        <a:srgbClr val="939393"/>
      </a:folHlink>
    </a:clrScheme>
    <a:fontScheme name="Custom 3">
      <a:majorFont>
        <a:latin typeface="Sagona Book"/>
        <a:ea typeface=""/>
        <a:cs typeface=""/>
      </a:majorFont>
      <a:minorFont>
        <a:latin typeface="Univer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LineVTI" id="{DA2A884B-D36C-4F63-9FE8-3C89F2B99A40}" vid="{62C1F77B-42AE-47B9-869B-5CE48C8ED8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4935</TotalTime>
  <Words>822</Words>
  <Application>Microsoft Office PowerPoint</Application>
  <PresentationFormat>Widescreen</PresentationFormat>
  <Paragraphs>50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Arial</vt:lpstr>
      <vt:lpstr>Calibri Light</vt:lpstr>
      <vt:lpstr>Sagona Book</vt:lpstr>
      <vt:lpstr>Univers</vt:lpstr>
      <vt:lpstr>ThinLineVTI</vt:lpstr>
      <vt:lpstr>Unity RA</vt:lpstr>
      <vt:lpstr>Vinculando Portal</vt:lpstr>
      <vt:lpstr>Portal</vt:lpstr>
      <vt:lpstr>Apresentação do PowerPoint</vt:lpstr>
      <vt:lpstr>Ajuste o que deseja ver pela janela “Portal”</vt:lpstr>
      <vt:lpstr>Apresentação do PowerPoint</vt:lpstr>
      <vt:lpstr>Limitando Visibilidade do Portal</vt:lpstr>
      <vt:lpstr>Layers</vt:lpstr>
      <vt:lpstr>Apresentação do PowerPoint</vt:lpstr>
      <vt:lpstr>Layer</vt:lpstr>
      <vt:lpstr>Adicionando Layers na Window</vt:lpstr>
      <vt:lpstr>Adicionando Layers no nosso Mundo</vt:lpstr>
      <vt:lpstr>Shader</vt:lpstr>
      <vt:lpstr>Aplique um shader personalizado à janela do portal.</vt:lpstr>
      <vt:lpstr>Configurando Shader</vt:lpstr>
      <vt:lpstr>Atribua um ativo URP personalizado.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Fabio Henrique Trevezane</dc:creator>
  <cp:lastModifiedBy>Fabio Henrique Trevezane</cp:lastModifiedBy>
  <cp:revision>59</cp:revision>
  <dcterms:created xsi:type="dcterms:W3CDTF">2026-01-02T13:17:14Z</dcterms:created>
  <dcterms:modified xsi:type="dcterms:W3CDTF">2026-01-08T23:05:25Z</dcterms:modified>
</cp:coreProperties>
</file>